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58" r:id="rId3"/>
    <p:sldId id="259" r:id="rId4"/>
    <p:sldId id="271" r:id="rId5"/>
    <p:sldId id="269" r:id="rId6"/>
    <p:sldId id="260" r:id="rId7"/>
    <p:sldId id="261" r:id="rId8"/>
    <p:sldId id="273" r:id="rId9"/>
    <p:sldId id="266" r:id="rId10"/>
    <p:sldId id="267"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14" y="-582"/>
      </p:cViewPr>
      <p:guideLst>
        <p:guide orient="horz" pos="2160"/>
        <p:guide pos="2880"/>
      </p:guideLst>
    </p:cSldViewPr>
  </p:slideViewPr>
  <p:notesTextViewPr>
    <p:cViewPr>
      <p:scale>
        <a:sx n="100" d="100"/>
        <a:sy n="100" d="100"/>
      </p:scale>
      <p:origin x="0" y="0"/>
    </p:cViewPr>
  </p:notesTextViewPr>
  <p:notesViewPr>
    <p:cSldViewPr>
      <p:cViewPr varScale="1">
        <p:scale>
          <a:sx n="102" d="100"/>
          <a:sy n="102" d="100"/>
        </p:scale>
        <p:origin x="-35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76789-C907-4D0B-A201-B48E7DAEF5DC}"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2DAEE-D019-4873-8DB9-8B74F6B3A4F5}" type="slidenum">
              <a:rPr lang="en-US" smtClean="0"/>
              <a:pPr/>
              <a:t>‹#›</a:t>
            </a:fld>
            <a:endParaRPr lang="en-US"/>
          </a:p>
        </p:txBody>
      </p:sp>
    </p:spTree>
    <p:extLst>
      <p:ext uri="{BB962C8B-B14F-4D97-AF65-F5344CB8AC3E}">
        <p14:creationId xmlns:p14="http://schemas.microsoft.com/office/powerpoint/2010/main" val="247176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Gryrochronology</a:t>
            </a:r>
            <a:r>
              <a:rPr lang="en-US" dirty="0" smtClean="0"/>
              <a:t> is a method used to age stars based</a:t>
            </a:r>
            <a:r>
              <a:rPr lang="en-US" baseline="0" dirty="0" smtClean="0"/>
              <a:t> off two parameter, its rotation </a:t>
            </a:r>
            <a:r>
              <a:rPr lang="en-US" baseline="0" dirty="0" err="1" smtClean="0"/>
              <a:t>peroid</a:t>
            </a:r>
            <a:r>
              <a:rPr lang="en-US" baseline="0" dirty="0" smtClean="0"/>
              <a:t>, and its color or B-V magnitude. Here is an example graph of how a plot of the two parameters is used to determine its age. Now lets take for example, a star with a rotation period of 10 days and a B-V color of 0.8, since it falls along this blue line, it can be aged at approximately 450 Million years old.</a:t>
            </a:r>
            <a:endParaRPr lang="en-US" dirty="0"/>
          </a:p>
        </p:txBody>
      </p:sp>
      <p:sp>
        <p:nvSpPr>
          <p:cNvPr id="4" name="Slide Number Placeholder 3"/>
          <p:cNvSpPr>
            <a:spLocks noGrp="1"/>
          </p:cNvSpPr>
          <p:nvPr>
            <p:ph type="sldNum" sz="quarter" idx="10"/>
          </p:nvPr>
        </p:nvSpPr>
        <p:spPr/>
        <p:txBody>
          <a:bodyPr/>
          <a:lstStyle/>
          <a:p>
            <a:fld id="{A6B2DAEE-D019-4873-8DB9-8B74F6B3A4F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Gyrochronology</a:t>
            </a:r>
            <a:r>
              <a:rPr lang="en-US" dirty="0" smtClean="0"/>
              <a:t> is a</a:t>
            </a:r>
            <a:r>
              <a:rPr lang="en-US" baseline="0" dirty="0" smtClean="0"/>
              <a:t> new technique and is still being refined. Conventional methods use </a:t>
            </a:r>
            <a:r>
              <a:rPr lang="en-US" baseline="0" dirty="0" err="1" smtClean="0"/>
              <a:t>doppler</a:t>
            </a:r>
            <a:r>
              <a:rPr lang="en-US" baseline="0" dirty="0" smtClean="0"/>
              <a:t> shift (requires the star to have a small inclination), require the star to be a part of a cluster, or require </a:t>
            </a:r>
            <a:r>
              <a:rPr lang="en-US" baseline="0" dirty="0" err="1" smtClean="0"/>
              <a:t>chromospheric</a:t>
            </a:r>
            <a:r>
              <a:rPr lang="en-US" baseline="0" dirty="0" smtClean="0"/>
              <a:t> composition. </a:t>
            </a:r>
            <a:r>
              <a:rPr lang="en-US" baseline="0" dirty="0" err="1" smtClean="0"/>
              <a:t>Gyrochronology</a:t>
            </a:r>
            <a:r>
              <a:rPr lang="en-US" baseline="0" dirty="0" smtClean="0"/>
              <a:t> does not require either of these, making the process much simpler. </a:t>
            </a:r>
          </a:p>
          <a:p>
            <a:r>
              <a:rPr lang="en-US" baseline="0" dirty="0" smtClean="0"/>
              <a:t>It is also useful in determining the age of stars with debris disks around them. Stars with debris disks tend to have less precision when using the above methods. Percentages of errors are around ~50% when using these methods. </a:t>
            </a:r>
            <a:r>
              <a:rPr lang="en-US" baseline="0" dirty="0" err="1" smtClean="0"/>
              <a:t>Gyrochronolgy</a:t>
            </a:r>
            <a:r>
              <a:rPr lang="en-US" baseline="0" dirty="0" smtClean="0"/>
              <a:t> bring these errors down to about 15-20% making the ages much more precise.</a:t>
            </a:r>
            <a:endParaRPr lang="en-US" dirty="0"/>
          </a:p>
        </p:txBody>
      </p:sp>
      <p:sp>
        <p:nvSpPr>
          <p:cNvPr id="4" name="Slide Number Placeholder 3"/>
          <p:cNvSpPr>
            <a:spLocks noGrp="1"/>
          </p:cNvSpPr>
          <p:nvPr>
            <p:ph type="sldNum" sz="quarter" idx="10"/>
          </p:nvPr>
        </p:nvSpPr>
        <p:spPr/>
        <p:txBody>
          <a:bodyPr/>
          <a:lstStyle/>
          <a:p>
            <a:fld id="{A6B2DAEE-D019-4873-8DB9-8B74F6B3A4F5}" type="slidenum">
              <a:rPr lang="en-US" smtClean="0"/>
              <a:pPr/>
              <a:t>3</a:t>
            </a:fld>
            <a:endParaRPr lang="en-US"/>
          </a:p>
        </p:txBody>
      </p:sp>
    </p:spTree>
    <p:extLst>
      <p:ext uri="{BB962C8B-B14F-4D97-AF65-F5344CB8AC3E}">
        <p14:creationId xmlns:p14="http://schemas.microsoft.com/office/powerpoint/2010/main" val="136516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2DAEE-D019-4873-8DB9-8B74F6B3A4F5}" type="slidenum">
              <a:rPr lang="en-US" smtClean="0"/>
              <a:pPr/>
              <a:t>4</a:t>
            </a:fld>
            <a:endParaRPr lang="en-US"/>
          </a:p>
        </p:txBody>
      </p:sp>
    </p:spTree>
    <p:extLst>
      <p:ext uri="{BB962C8B-B14F-4D97-AF65-F5344CB8AC3E}">
        <p14:creationId xmlns:p14="http://schemas.microsoft.com/office/powerpoint/2010/main" val="51486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Largest limitation, Relative photometry </a:t>
            </a:r>
            <a:r>
              <a:rPr lang="en-US" dirty="0" err="1" smtClean="0"/>
              <a:t>vs</a:t>
            </a:r>
            <a:r>
              <a:rPr lang="en-US" dirty="0" smtClean="0"/>
              <a:t> absolute photometry, Bright target star means short exposures, High signal to noise for reference stars</a:t>
            </a:r>
            <a:endParaRPr lang="en-US" dirty="0"/>
          </a:p>
        </p:txBody>
      </p:sp>
      <p:sp>
        <p:nvSpPr>
          <p:cNvPr id="4" name="Slide Number Placeholder 3"/>
          <p:cNvSpPr>
            <a:spLocks noGrp="1"/>
          </p:cNvSpPr>
          <p:nvPr>
            <p:ph type="sldNum" sz="quarter" idx="10"/>
          </p:nvPr>
        </p:nvSpPr>
        <p:spPr/>
        <p:txBody>
          <a:bodyPr/>
          <a:lstStyle/>
          <a:p>
            <a:fld id="{A6B2DAEE-D019-4873-8DB9-8B74F6B3A4F5}" type="slidenum">
              <a:rPr lang="en-US" smtClean="0"/>
              <a:pPr/>
              <a:t>8</a:t>
            </a:fld>
            <a:endParaRPr lang="en-US"/>
          </a:p>
        </p:txBody>
      </p:sp>
    </p:spTree>
    <p:extLst>
      <p:ext uri="{BB962C8B-B14F-4D97-AF65-F5344CB8AC3E}">
        <p14:creationId xmlns:p14="http://schemas.microsoft.com/office/powerpoint/2010/main" val="284496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B4410-9B37-42B7-A153-0D72E53A6A9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B4410-9B37-42B7-A153-0D72E53A6A9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B4410-9B37-42B7-A153-0D72E53A6A9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B4410-9B37-42B7-A153-0D72E53A6A9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B4410-9B37-42B7-A153-0D72E53A6A96}"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B4410-9B37-42B7-A153-0D72E53A6A9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B4410-9B37-42B7-A153-0D72E53A6A96}"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B4410-9B37-42B7-A153-0D72E53A6A96}"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B4410-9B37-42B7-A153-0D72E53A6A96}"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B4410-9B37-42B7-A153-0D72E53A6A9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B4410-9B37-42B7-A153-0D72E53A6A96}"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CFA2F-197B-4C85-8F26-9C32C6CFFF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B4410-9B37-42B7-A153-0D72E53A6A96}" type="datetimeFigureOut">
              <a:rPr lang="en-US" smtClean="0"/>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FA2F-197B-4C85-8F26-9C32C6CFFF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838200"/>
            <a:ext cx="10096500" cy="8077200"/>
          </a:xfrm>
          <a:prstGeom prst="rect">
            <a:avLst/>
          </a:prstGeom>
          <a:noFill/>
          <a:ln w="9525">
            <a:noFill/>
            <a:miter lim="800000"/>
            <a:headEnd/>
            <a:tailEnd/>
          </a:ln>
        </p:spPr>
      </p:pic>
      <p:sp>
        <p:nvSpPr>
          <p:cNvPr id="2" name="Title 1"/>
          <p:cNvSpPr>
            <a:spLocks noGrp="1"/>
          </p:cNvSpPr>
          <p:nvPr>
            <p:ph type="ctrTitle"/>
          </p:nvPr>
        </p:nvSpPr>
        <p:spPr>
          <a:xfrm>
            <a:off x="0" y="1295400"/>
            <a:ext cx="7772400" cy="1470025"/>
          </a:xfrm>
          <a:solidFill>
            <a:srgbClr val="FFDA65">
              <a:alpha val="55000"/>
            </a:srgbClr>
          </a:solidFill>
        </p:spPr>
        <p:txBody>
          <a:bodyPr/>
          <a:lstStyle/>
          <a:p>
            <a:r>
              <a:rPr lang="en-US" dirty="0" err="1" smtClean="0"/>
              <a:t>Gyrochronology</a:t>
            </a:r>
            <a:r>
              <a:rPr lang="en-US" dirty="0" smtClean="0"/>
              <a:t>: Aging Nearby, Debris Disk Candidate Stars</a:t>
            </a:r>
            <a:endParaRPr lang="en-US" dirty="0"/>
          </a:p>
        </p:txBody>
      </p:sp>
      <p:sp>
        <p:nvSpPr>
          <p:cNvPr id="3" name="Subtitle 2"/>
          <p:cNvSpPr>
            <a:spLocks noGrp="1"/>
          </p:cNvSpPr>
          <p:nvPr>
            <p:ph type="subTitle" idx="1"/>
          </p:nvPr>
        </p:nvSpPr>
        <p:spPr>
          <a:xfrm>
            <a:off x="3657600" y="4648200"/>
            <a:ext cx="6400800" cy="762000"/>
          </a:xfrm>
          <a:solidFill>
            <a:srgbClr val="FFDA65">
              <a:alpha val="55000"/>
            </a:srgbClr>
          </a:solidFill>
        </p:spPr>
        <p:txBody>
          <a:bodyPr>
            <a:normAutofit/>
          </a:bodyPr>
          <a:lstStyle/>
          <a:p>
            <a:r>
              <a:rPr lang="en-US" dirty="0" smtClean="0">
                <a:solidFill>
                  <a:schemeClr val="tx1"/>
                </a:solidFill>
              </a:rPr>
              <a:t>By : Christine Cunningham</a:t>
            </a: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00" y="76200"/>
            <a:ext cx="808278" cy="119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17988" cy="12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6539072"/>
            <a:ext cx="2497030" cy="307777"/>
          </a:xfrm>
          <a:prstGeom prst="rect">
            <a:avLst/>
          </a:prstGeom>
        </p:spPr>
        <p:txBody>
          <a:bodyPr wrap="none">
            <a:spAutoFit/>
          </a:bodyPr>
          <a:lstStyle/>
          <a:p>
            <a:r>
              <a:rPr lang="en-US" sz="1400" dirty="0" smtClean="0"/>
              <a:t>Image Credit</a:t>
            </a:r>
            <a:r>
              <a:rPr lang="en-US" sz="1400" dirty="0"/>
              <a:t>: NASA/JPL-Caltech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esults</a:t>
            </a:r>
            <a:endParaRPr lang="en-US" dirty="0"/>
          </a:p>
        </p:txBody>
      </p:sp>
      <p:sp>
        <p:nvSpPr>
          <p:cNvPr id="3" name="Content Placeholder 2"/>
          <p:cNvSpPr>
            <a:spLocks noGrp="1"/>
          </p:cNvSpPr>
          <p:nvPr>
            <p:ph idx="1"/>
          </p:nvPr>
        </p:nvSpPr>
        <p:spPr>
          <a:xfrm>
            <a:off x="457200" y="1600200"/>
            <a:ext cx="7696200" cy="4525963"/>
          </a:xfrm>
        </p:spPr>
        <p:txBody>
          <a:bodyPr/>
          <a:lstStyle/>
          <a:p>
            <a:r>
              <a:rPr lang="en-US" dirty="0" smtClean="0"/>
              <a:t>No Finite Results</a:t>
            </a:r>
          </a:p>
          <a:p>
            <a:r>
              <a:rPr lang="en-US" dirty="0" smtClean="0"/>
              <a:t>Accuracy of Lutz telescope good enough(?)</a:t>
            </a:r>
          </a:p>
          <a:p>
            <a:r>
              <a:rPr lang="en-US" dirty="0" smtClean="0"/>
              <a:t>Signal to noise (?)</a:t>
            </a:r>
          </a:p>
          <a:p>
            <a:r>
              <a:rPr lang="en-US" dirty="0" smtClean="0"/>
              <a:t>Bad reference stars (?)</a:t>
            </a:r>
          </a:p>
          <a:p>
            <a:r>
              <a:rPr lang="en-US" dirty="0" smtClean="0"/>
              <a:t>Jeremy will talk about the </a:t>
            </a:r>
            <a:r>
              <a:rPr lang="en-US" dirty="0" smtClean="0"/>
              <a:t>light curve rotation </a:t>
            </a:r>
            <a:r>
              <a:rPr lang="en-US" dirty="0" smtClean="0"/>
              <a:t>rate results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37" y="-4572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1524000" y="1600200"/>
            <a:ext cx="6172200" cy="4525963"/>
          </a:xfrm>
          <a:solidFill>
            <a:schemeClr val="accent1">
              <a:alpha val="68000"/>
            </a:schemeClr>
          </a:solidFill>
        </p:spPr>
        <p:txBody>
          <a:bodyPr>
            <a:normAutofit/>
          </a:bodyPr>
          <a:lstStyle/>
          <a:p>
            <a:r>
              <a:rPr lang="en-US" dirty="0" smtClean="0"/>
              <a:t>NASA Space Grant Program</a:t>
            </a:r>
          </a:p>
          <a:p>
            <a:endParaRPr lang="en-US" dirty="0" smtClean="0"/>
          </a:p>
          <a:p>
            <a:r>
              <a:rPr lang="en-US" dirty="0" smtClean="0"/>
              <a:t>Northern Arizona </a:t>
            </a:r>
            <a:r>
              <a:rPr lang="en-US" dirty="0" smtClean="0"/>
              <a:t>University</a:t>
            </a:r>
            <a:endParaRPr lang="en-US" dirty="0" smtClean="0"/>
          </a:p>
          <a:p>
            <a:endParaRPr lang="en-US" dirty="0" smtClean="0"/>
          </a:p>
          <a:p>
            <a:r>
              <a:rPr lang="en-US" dirty="0" smtClean="0"/>
              <a:t>Dr. </a:t>
            </a:r>
            <a:r>
              <a:rPr lang="en-US" dirty="0" err="1" smtClean="0"/>
              <a:t>Koerner</a:t>
            </a:r>
            <a:endParaRPr lang="en-US" dirty="0" smtClean="0"/>
          </a:p>
          <a:p>
            <a:endParaRPr lang="en-US" dirty="0" smtClean="0"/>
          </a:p>
          <a:p>
            <a:r>
              <a:rPr lang="en-US" dirty="0" smtClean="0"/>
              <a:t>Ms. </a:t>
            </a:r>
            <a:r>
              <a:rPr lang="en-US" dirty="0" err="1" smtClean="0"/>
              <a:t>Stigmon</a:t>
            </a:r>
            <a:r>
              <a:rPr lang="en-US" dirty="0"/>
              <a:t> </a:t>
            </a:r>
            <a:r>
              <a:rPr lang="en-US" dirty="0" smtClean="0"/>
              <a:t>and Dr. Barlow</a:t>
            </a:r>
            <a:endParaRPr lang="en-US" dirty="0"/>
          </a:p>
        </p:txBody>
      </p:sp>
    </p:spTree>
    <p:extLst>
      <p:ext uri="{BB962C8B-B14F-4D97-AF65-F5344CB8AC3E}">
        <p14:creationId xmlns:p14="http://schemas.microsoft.com/office/powerpoint/2010/main" val="324995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a:t>G</a:t>
            </a:r>
            <a:r>
              <a:rPr lang="en-US" dirty="0" err="1" smtClean="0"/>
              <a:t>yrochronology</a:t>
            </a:r>
            <a:endParaRPr lang="en-US" dirty="0"/>
          </a:p>
        </p:txBody>
      </p:sp>
      <p:sp>
        <p:nvSpPr>
          <p:cNvPr id="3" name="Content Placeholder 2"/>
          <p:cNvSpPr>
            <a:spLocks noGrp="1"/>
          </p:cNvSpPr>
          <p:nvPr>
            <p:ph idx="1"/>
          </p:nvPr>
        </p:nvSpPr>
        <p:spPr/>
        <p:txBody>
          <a:bodyPr/>
          <a:lstStyle/>
          <a:p>
            <a:r>
              <a:rPr lang="en-US" dirty="0" err="1" smtClean="0"/>
              <a:t>Gyrochronology</a:t>
            </a:r>
            <a:r>
              <a:rPr lang="en-US" dirty="0" smtClean="0"/>
              <a:t> – method of aging stars</a:t>
            </a:r>
          </a:p>
          <a:p>
            <a:endParaRPr lang="en-US" dirty="0" smtClean="0"/>
          </a:p>
          <a:p>
            <a:r>
              <a:rPr lang="en-US" dirty="0" smtClean="0"/>
              <a:t>Uses the rotation period of a star and color</a:t>
            </a:r>
          </a:p>
          <a:p>
            <a:endParaRPr lang="en-US" dirty="0" smtClean="0"/>
          </a:p>
          <a:p>
            <a:r>
              <a:rPr lang="en-US" dirty="0" smtClean="0"/>
              <a:t>Uses age graphs</a:t>
            </a:r>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419600" y="3429000"/>
            <a:ext cx="3371850" cy="321945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990600"/>
            <a:ext cx="463397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91000" y="6581001"/>
            <a:ext cx="6019800" cy="276999"/>
          </a:xfrm>
          <a:prstGeom prst="rect">
            <a:avLst/>
          </a:prstGeom>
        </p:spPr>
        <p:txBody>
          <a:bodyPr wrap="square">
            <a:spAutoFit/>
          </a:bodyPr>
          <a:lstStyle/>
          <a:p>
            <a:r>
              <a:rPr lang="en-US" sz="1200" dirty="0"/>
              <a:t>The Astrophysical Journal, Volume 669, Issue 2, pp. 1167-1189.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0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2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Useful</a:t>
            </a:r>
            <a:endParaRPr lang="en-US" dirty="0"/>
          </a:p>
        </p:txBody>
      </p:sp>
      <p:sp>
        <p:nvSpPr>
          <p:cNvPr id="3" name="Content Placeholder 2"/>
          <p:cNvSpPr>
            <a:spLocks noGrp="1"/>
          </p:cNvSpPr>
          <p:nvPr>
            <p:ph idx="1"/>
          </p:nvPr>
        </p:nvSpPr>
        <p:spPr>
          <a:xfrm>
            <a:off x="228600" y="1295400"/>
            <a:ext cx="5943600" cy="3657600"/>
          </a:xfrm>
        </p:spPr>
        <p:txBody>
          <a:bodyPr>
            <a:normAutofit/>
          </a:bodyPr>
          <a:lstStyle/>
          <a:p>
            <a:r>
              <a:rPr lang="en-US" sz="2800" dirty="0" smtClean="0"/>
              <a:t>Aging method that doesn’t require clusters or </a:t>
            </a:r>
            <a:r>
              <a:rPr lang="en-US" sz="2800" dirty="0" err="1" smtClean="0"/>
              <a:t>chromospheric</a:t>
            </a:r>
            <a:r>
              <a:rPr lang="en-US" sz="2800" dirty="0" smtClean="0"/>
              <a:t> composition</a:t>
            </a:r>
          </a:p>
          <a:p>
            <a:r>
              <a:rPr lang="en-US" sz="2800" dirty="0" smtClean="0"/>
              <a:t>-Conventional methods error 50%+</a:t>
            </a:r>
          </a:p>
          <a:p>
            <a:r>
              <a:rPr lang="en-US" sz="2800" dirty="0" smtClean="0"/>
              <a:t>-</a:t>
            </a:r>
            <a:r>
              <a:rPr lang="en-US" sz="2800" dirty="0" err="1" smtClean="0"/>
              <a:t>Gyrochronology</a:t>
            </a:r>
            <a:r>
              <a:rPr lang="en-US" sz="2800" dirty="0" smtClean="0"/>
              <a:t> method error ~15-20%</a:t>
            </a:r>
          </a:p>
          <a:p>
            <a:r>
              <a:rPr lang="en-US" sz="2800" dirty="0" smtClean="0"/>
              <a:t>Debris disks</a:t>
            </a:r>
          </a:p>
          <a:p>
            <a:endParaRPr lang="en-US"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00200"/>
            <a:ext cx="2133600" cy="268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648200"/>
            <a:ext cx="7772400" cy="199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6587980"/>
            <a:ext cx="6019800" cy="276999"/>
          </a:xfrm>
          <a:prstGeom prst="rect">
            <a:avLst/>
          </a:prstGeom>
        </p:spPr>
        <p:txBody>
          <a:bodyPr wrap="square">
            <a:spAutoFit/>
          </a:bodyPr>
          <a:lstStyle/>
          <a:p>
            <a:r>
              <a:rPr lang="en-US" sz="1200" dirty="0"/>
              <a:t>The Astrophysical Journal, Volume 669, Issue 2, pp. 1167-1189.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1300"/>
            <a:ext cx="8229600" cy="1143000"/>
          </a:xfrm>
        </p:spPr>
        <p:txBody>
          <a:bodyPr/>
          <a:lstStyle/>
          <a:p>
            <a:r>
              <a:rPr lang="en-US" dirty="0" smtClean="0"/>
              <a:t>Rotation Period</a:t>
            </a:r>
            <a:endParaRPr lang="en-US" dirty="0"/>
          </a:p>
        </p:txBody>
      </p:sp>
      <p:sp>
        <p:nvSpPr>
          <p:cNvPr id="3" name="Content Placeholder 2"/>
          <p:cNvSpPr>
            <a:spLocks noGrp="1"/>
          </p:cNvSpPr>
          <p:nvPr>
            <p:ph idx="1"/>
          </p:nvPr>
        </p:nvSpPr>
        <p:spPr>
          <a:xfrm>
            <a:off x="457200" y="1600200"/>
            <a:ext cx="8229600" cy="2898078"/>
          </a:xfrm>
        </p:spPr>
        <p:txBody>
          <a:bodyPr>
            <a:normAutofit/>
          </a:bodyPr>
          <a:lstStyle/>
          <a:p>
            <a:r>
              <a:rPr lang="en-US" sz="2800" dirty="0" smtClean="0"/>
              <a:t>Uses changes in flux from </a:t>
            </a:r>
            <a:r>
              <a:rPr lang="en-US" sz="2800" dirty="0" err="1" smtClean="0"/>
              <a:t>starspots</a:t>
            </a:r>
            <a:r>
              <a:rPr lang="en-US" sz="2800" dirty="0" smtClean="0"/>
              <a:t> to calculate the rotation from transits</a:t>
            </a:r>
            <a:endParaRPr lang="en-US" sz="2800" dirty="0"/>
          </a:p>
          <a:p>
            <a:r>
              <a:rPr lang="en-US" sz="2800" dirty="0" smtClean="0"/>
              <a:t>Dips in flux can be seen in </a:t>
            </a:r>
            <a:r>
              <a:rPr lang="en-US" sz="2800" dirty="0" err="1" smtClean="0"/>
              <a:t>lightcurves</a:t>
            </a:r>
            <a:endParaRPr lang="en-US" sz="2800" dirty="0"/>
          </a:p>
          <a:p>
            <a:r>
              <a:rPr lang="en-US" sz="2800" dirty="0" smtClean="0"/>
              <a:t>Using various methods a period can be obtained from the </a:t>
            </a:r>
            <a:r>
              <a:rPr lang="en-US" sz="2800" dirty="0" err="1" smtClean="0"/>
              <a:t>lightcurves</a:t>
            </a:r>
            <a:endParaRPr lang="en-US"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76200"/>
            <a:ext cx="22098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66" y="3983866"/>
            <a:ext cx="4191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srcRect/>
          <a:stretch>
            <a:fillRect/>
          </a:stretch>
        </p:blipFill>
        <p:spPr bwMode="auto">
          <a:xfrm>
            <a:off x="4648200" y="3657600"/>
            <a:ext cx="4267200" cy="2996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Parameters</a:t>
            </a:r>
            <a:endParaRPr lang="en-US" dirty="0"/>
          </a:p>
        </p:txBody>
      </p:sp>
      <p:sp>
        <p:nvSpPr>
          <p:cNvPr id="3" name="Content Placeholder 2"/>
          <p:cNvSpPr>
            <a:spLocks noGrp="1"/>
          </p:cNvSpPr>
          <p:nvPr>
            <p:ph idx="1"/>
          </p:nvPr>
        </p:nvSpPr>
        <p:spPr>
          <a:xfrm>
            <a:off x="304800" y="1981200"/>
            <a:ext cx="5029200" cy="3505200"/>
          </a:xfrm>
        </p:spPr>
        <p:txBody>
          <a:bodyPr/>
          <a:lstStyle/>
          <a:p>
            <a:r>
              <a:rPr lang="en-US" dirty="0" smtClean="0"/>
              <a:t>FGKM type stars (pic)</a:t>
            </a:r>
          </a:p>
          <a:p>
            <a:r>
              <a:rPr lang="en-US" dirty="0" smtClean="0"/>
              <a:t>High apparent magnitude</a:t>
            </a:r>
          </a:p>
          <a:p>
            <a:r>
              <a:rPr lang="en-US" dirty="0" smtClean="0"/>
              <a:t>Within 25 parsecs</a:t>
            </a:r>
          </a:p>
          <a:p>
            <a:r>
              <a:rPr lang="en-US" dirty="0" smtClean="0"/>
              <a:t>Debris disk candidates</a:t>
            </a:r>
          </a:p>
          <a:p>
            <a:r>
              <a:rPr lang="en-US" dirty="0" smtClean="0"/>
              <a:t>Certain RA and DEC</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371600"/>
            <a:ext cx="3733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7785" y="5334000"/>
            <a:ext cx="6019800" cy="276999"/>
          </a:xfrm>
          <a:prstGeom prst="rect">
            <a:avLst/>
          </a:prstGeom>
        </p:spPr>
        <p:txBody>
          <a:bodyPr wrap="square">
            <a:spAutoFit/>
          </a:bodyPr>
          <a:lstStyle/>
          <a:p>
            <a:r>
              <a:rPr lang="en-US" sz="1200" dirty="0" smtClean="0"/>
              <a:t>Image Credit : ESO</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Photometric </a:t>
            </a:r>
            <a:r>
              <a:rPr lang="en-US" dirty="0"/>
              <a:t>D</a:t>
            </a:r>
            <a:r>
              <a:rPr lang="en-US" dirty="0" smtClean="0"/>
              <a:t>ata</a:t>
            </a:r>
            <a:endParaRPr lang="en-US" dirty="0"/>
          </a:p>
        </p:txBody>
      </p:sp>
      <p:sp>
        <p:nvSpPr>
          <p:cNvPr id="3" name="Content Placeholder 2"/>
          <p:cNvSpPr>
            <a:spLocks noGrp="1"/>
          </p:cNvSpPr>
          <p:nvPr>
            <p:ph idx="1"/>
          </p:nvPr>
        </p:nvSpPr>
        <p:spPr>
          <a:xfrm>
            <a:off x="457200" y="1600200"/>
            <a:ext cx="5105400" cy="4525963"/>
          </a:xfrm>
        </p:spPr>
        <p:txBody>
          <a:bodyPr>
            <a:normAutofit/>
          </a:bodyPr>
          <a:lstStyle/>
          <a:p>
            <a:r>
              <a:rPr lang="en-US" dirty="0" smtClean="0"/>
              <a:t>Lutz 21” Telescope</a:t>
            </a:r>
          </a:p>
          <a:p>
            <a:r>
              <a:rPr lang="en-US" dirty="0" smtClean="0"/>
              <a:t>ND filters </a:t>
            </a:r>
          </a:p>
          <a:p>
            <a:r>
              <a:rPr lang="en-US" dirty="0" smtClean="0"/>
              <a:t>3-4 stars in a night, one hour each</a:t>
            </a:r>
          </a:p>
          <a:p>
            <a:r>
              <a:rPr lang="en-US" dirty="0" smtClean="0"/>
              <a:t>Start with 3-4 nights a week, reduce to 2 nights, then to 1 night</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2954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921512"/>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Reduction</a:t>
            </a:r>
            <a:endParaRPr lang="en-US" dirty="0"/>
          </a:p>
        </p:txBody>
      </p:sp>
      <p:sp>
        <p:nvSpPr>
          <p:cNvPr id="3" name="Content Placeholder 2"/>
          <p:cNvSpPr>
            <a:spLocks noGrp="1"/>
          </p:cNvSpPr>
          <p:nvPr>
            <p:ph idx="1"/>
          </p:nvPr>
        </p:nvSpPr>
        <p:spPr>
          <a:xfrm>
            <a:off x="457200" y="1600200"/>
            <a:ext cx="3429000" cy="4800600"/>
          </a:xfrm>
        </p:spPr>
        <p:txBody>
          <a:bodyPr>
            <a:normAutofit/>
          </a:bodyPr>
          <a:lstStyle/>
          <a:p>
            <a:r>
              <a:rPr lang="en-US" dirty="0" smtClean="0"/>
              <a:t>Used the IRAF program on Linux</a:t>
            </a:r>
          </a:p>
          <a:p>
            <a:r>
              <a:rPr lang="en-US" dirty="0" err="1" smtClean="0"/>
              <a:t>Flatfields</a:t>
            </a:r>
            <a:endParaRPr lang="en-US" dirty="0" smtClean="0"/>
          </a:p>
          <a:p>
            <a:r>
              <a:rPr lang="en-US" dirty="0" smtClean="0"/>
              <a:t>Alignment</a:t>
            </a:r>
          </a:p>
          <a:p>
            <a:r>
              <a:rPr lang="en-US" dirty="0" smtClean="0"/>
              <a:t>Reference stars</a:t>
            </a:r>
          </a:p>
          <a:p>
            <a:r>
              <a:rPr lang="en-US" dirty="0" smtClean="0"/>
              <a:t>Flux</a:t>
            </a:r>
          </a:p>
          <a:p>
            <a:r>
              <a:rPr lang="en-US" dirty="0" err="1" smtClean="0"/>
              <a:t>Lightcurve</a:t>
            </a:r>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2015" y="1143000"/>
            <a:ext cx="303958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014" y="3800706"/>
            <a:ext cx="3039589" cy="251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dirty="0" smtClean="0"/>
              <a:t>Reference Stars</a:t>
            </a:r>
            <a:endParaRPr lang="en-US" dirty="0"/>
          </a:p>
        </p:txBody>
      </p:sp>
      <p:sp>
        <p:nvSpPr>
          <p:cNvPr id="3" name="Content Placeholder 2"/>
          <p:cNvSpPr>
            <a:spLocks noGrp="1"/>
          </p:cNvSpPr>
          <p:nvPr>
            <p:ph idx="1"/>
          </p:nvPr>
        </p:nvSpPr>
        <p:spPr>
          <a:xfrm>
            <a:off x="457200" y="1371600"/>
            <a:ext cx="4648200" cy="5059363"/>
          </a:xfrm>
        </p:spPr>
        <p:txBody>
          <a:bodyPr>
            <a:normAutofit fontScale="92500" lnSpcReduction="10000"/>
          </a:bodyPr>
          <a:lstStyle/>
          <a:p>
            <a:r>
              <a:rPr lang="en-US" dirty="0" smtClean="0"/>
              <a:t>Largest limitation</a:t>
            </a:r>
          </a:p>
          <a:p>
            <a:endParaRPr lang="en-US" dirty="0" smtClean="0"/>
          </a:p>
          <a:p>
            <a:r>
              <a:rPr lang="en-US" dirty="0" smtClean="0"/>
              <a:t>Relative photometry </a:t>
            </a:r>
            <a:r>
              <a:rPr lang="en-US" dirty="0" err="1" smtClean="0"/>
              <a:t>vs</a:t>
            </a:r>
            <a:r>
              <a:rPr lang="en-US" dirty="0" smtClean="0"/>
              <a:t> absolute photometry </a:t>
            </a:r>
          </a:p>
          <a:p>
            <a:endParaRPr lang="en-US" dirty="0" smtClean="0"/>
          </a:p>
          <a:p>
            <a:r>
              <a:rPr lang="en-US" dirty="0" smtClean="0"/>
              <a:t>Bright target star means short exposures</a:t>
            </a:r>
          </a:p>
          <a:p>
            <a:endParaRPr lang="en-US" dirty="0" smtClean="0"/>
          </a:p>
          <a:p>
            <a:r>
              <a:rPr lang="en-US" dirty="0" smtClean="0"/>
              <a:t>High signal to noise for reference stars</a:t>
            </a:r>
          </a:p>
          <a:p>
            <a:pPr marL="0" indent="0">
              <a:buNone/>
            </a:pPr>
            <a:endParaRPr lang="en-US" dirty="0" smtClean="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1143000"/>
            <a:ext cx="3039589" cy="251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065" y="4015319"/>
            <a:ext cx="3054523" cy="251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57200"/>
            <a:ext cx="9144000" cy="745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40216"/>
            <a:ext cx="9144000" cy="702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9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66207423"/>
              </p:ext>
            </p:extLst>
          </p:nvPr>
        </p:nvGraphicFramePr>
        <p:xfrm>
          <a:off x="457200" y="5334000"/>
          <a:ext cx="8229600" cy="1008380"/>
        </p:xfrm>
        <a:graphic>
          <a:graphicData uri="http://schemas.openxmlformats.org/drawingml/2006/table">
            <a:tbl>
              <a:tblPr firstRow="1" bandRow="1">
                <a:tableStyleId>{5C22544A-7EE6-4342-B048-85BDC9FD1C3A}</a:tableStyleId>
              </a:tblPr>
              <a:tblGrid>
                <a:gridCol w="2057400"/>
                <a:gridCol w="2057400"/>
                <a:gridCol w="2057400"/>
                <a:gridCol w="2057400"/>
              </a:tblGrid>
              <a:tr h="368300">
                <a:tc>
                  <a:txBody>
                    <a:bodyPr/>
                    <a:lstStyle/>
                    <a:p>
                      <a:pPr algn="ctr"/>
                      <a:r>
                        <a:rPr lang="en-US" dirty="0" smtClean="0"/>
                        <a:t>Apparent Magnitude</a:t>
                      </a:r>
                      <a:endParaRPr lang="en-US" dirty="0"/>
                    </a:p>
                  </a:txBody>
                  <a:tcPr/>
                </a:tc>
                <a:tc>
                  <a:txBody>
                    <a:bodyPr/>
                    <a:lstStyle/>
                    <a:p>
                      <a:pPr algn="ctr"/>
                      <a:r>
                        <a:rPr lang="en-US" dirty="0" smtClean="0"/>
                        <a:t>Right Ascension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Declination</a:t>
                      </a:r>
                    </a:p>
                    <a:p>
                      <a:pPr algn="ctr"/>
                      <a:endParaRPr lang="en-US" dirty="0"/>
                    </a:p>
                  </a:txBody>
                  <a:tcPr/>
                </a:tc>
                <a:tc>
                  <a:txBody>
                    <a:bodyPr/>
                    <a:lstStyle/>
                    <a:p>
                      <a:pPr algn="ctr"/>
                      <a:r>
                        <a:rPr lang="en-US" dirty="0" smtClean="0"/>
                        <a:t>Distance</a:t>
                      </a:r>
                      <a:endParaRPr lang="en-US" dirty="0"/>
                    </a:p>
                  </a:txBody>
                  <a:tcPr/>
                </a:tc>
              </a:tr>
              <a:tr h="368300">
                <a:tc>
                  <a:txBody>
                    <a:bodyPr/>
                    <a:lstStyle/>
                    <a:p>
                      <a:pPr algn="ctr"/>
                      <a:r>
                        <a:rPr lang="en-US" dirty="0" smtClean="0"/>
                        <a:t>+ 6.32</a:t>
                      </a:r>
                      <a:endParaRPr lang="en-US" dirty="0"/>
                    </a:p>
                  </a:txBody>
                  <a:tcPr/>
                </a:tc>
                <a:tc>
                  <a:txBody>
                    <a:bodyPr/>
                    <a:lstStyle/>
                    <a:p>
                      <a:pPr algn="ctr"/>
                      <a:r>
                        <a:rPr lang="en-US" dirty="0" smtClean="0"/>
                        <a:t>4h</a:t>
                      </a:r>
                      <a:r>
                        <a:rPr lang="en-US" baseline="0" dirty="0" smtClean="0"/>
                        <a:t> 15m 29s</a:t>
                      </a:r>
                      <a:endParaRPr lang="en-US" dirty="0"/>
                    </a:p>
                  </a:txBody>
                  <a:tcPr/>
                </a:tc>
                <a:tc>
                  <a:txBody>
                    <a:bodyPr/>
                    <a:lstStyle/>
                    <a:p>
                      <a:pPr algn="ctr"/>
                      <a:r>
                        <a:rPr lang="en-US" dirty="0" smtClean="0"/>
                        <a:t>6°  11’  14’’</a:t>
                      </a:r>
                      <a:endParaRPr lang="en-US" dirty="0"/>
                    </a:p>
                  </a:txBody>
                  <a:tcPr/>
                </a:tc>
                <a:tc>
                  <a:txBody>
                    <a:bodyPr/>
                    <a:lstStyle/>
                    <a:p>
                      <a:pPr algn="ctr"/>
                      <a:r>
                        <a:rPr lang="en-US" dirty="0" smtClean="0"/>
                        <a:t>21.16 Pc</a:t>
                      </a:r>
                      <a:endParaRPr lang="en-US" dirty="0"/>
                    </a:p>
                  </a:txBody>
                  <a:tcPr/>
                </a:tc>
              </a:tr>
            </a:tbl>
          </a:graphicData>
        </a:graphic>
      </p:graphicFrame>
      <p:pic>
        <p:nvPicPr>
          <p:cNvPr id="2051" name="Picture 3"/>
          <p:cNvPicPr>
            <a:picLocks noChangeAspect="1" noChangeArrowheads="1"/>
          </p:cNvPicPr>
          <p:nvPr/>
        </p:nvPicPr>
        <p:blipFill>
          <a:blip r:embed="rId2" cstate="print"/>
          <a:srcRect/>
          <a:stretch>
            <a:fillRect/>
          </a:stretch>
        </p:blipFill>
        <p:spPr bwMode="auto">
          <a:xfrm>
            <a:off x="2819400" y="1295400"/>
            <a:ext cx="4755815" cy="3938587"/>
          </a:xfrm>
          <a:prstGeom prst="rect">
            <a:avLst/>
          </a:prstGeom>
          <a:noFill/>
          <a:ln w="9525">
            <a:noFill/>
            <a:miter lim="800000"/>
            <a:headEnd/>
            <a:tailEnd/>
          </a:ln>
        </p:spPr>
      </p:pic>
      <p:graphicFrame>
        <p:nvGraphicFramePr>
          <p:cNvPr id="14" name="Table 13"/>
          <p:cNvGraphicFramePr>
            <a:graphicFrameLocks noGrp="1"/>
          </p:cNvGraphicFramePr>
          <p:nvPr/>
        </p:nvGraphicFramePr>
        <p:xfrm>
          <a:off x="990600" y="2819400"/>
          <a:ext cx="1752600" cy="584200"/>
        </p:xfrm>
        <a:graphic>
          <a:graphicData uri="http://schemas.openxmlformats.org/drawingml/2006/table">
            <a:tbl>
              <a:tblPr firstRow="1" bandRow="1">
                <a:tableStyleId>{5C22544A-7EE6-4342-B048-85BDC9FD1C3A}</a:tableStyleId>
              </a:tblPr>
              <a:tblGrid>
                <a:gridCol w="1752600"/>
              </a:tblGrid>
              <a:tr h="584200">
                <a:tc>
                  <a:txBody>
                    <a:bodyPr/>
                    <a:lstStyle/>
                    <a:p>
                      <a:r>
                        <a:rPr lang="en-US" sz="2800" dirty="0" smtClean="0"/>
                        <a:t>HIP</a:t>
                      </a:r>
                      <a:r>
                        <a:rPr lang="en-US" sz="2800" baseline="0" dirty="0" smtClean="0"/>
                        <a:t> 19859</a:t>
                      </a:r>
                      <a:endParaRPr lang="en-US" sz="28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520</Words>
  <Application>Microsoft Office PowerPoint</Application>
  <PresentationFormat>On-screen Show (4:3)</PresentationFormat>
  <Paragraphs>79</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Gyrochronology: Aging Nearby, Debris Disk Candidate Stars</vt:lpstr>
      <vt:lpstr>What is Gyrochronology</vt:lpstr>
      <vt:lpstr>Why is it Useful</vt:lpstr>
      <vt:lpstr>Rotation Period</vt:lpstr>
      <vt:lpstr>Survey Parameters</vt:lpstr>
      <vt:lpstr>Collecting Photometric Data</vt:lpstr>
      <vt:lpstr>Data Reduction</vt:lpstr>
      <vt:lpstr>Reference Stars</vt:lpstr>
      <vt:lpstr>Observations</vt:lpstr>
      <vt:lpstr>Results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Christy</dc:creator>
  <cp:lastModifiedBy>cc483</cp:lastModifiedBy>
  <cp:revision>59</cp:revision>
  <dcterms:created xsi:type="dcterms:W3CDTF">2012-02-26T20:02:09Z</dcterms:created>
  <dcterms:modified xsi:type="dcterms:W3CDTF">2012-04-12T01:15:17Z</dcterms:modified>
</cp:coreProperties>
</file>